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6"/>
  </p:notesMasterIdLst>
  <p:handoutMasterIdLst>
    <p:handoutMasterId r:id="rId77"/>
  </p:handoutMasterIdLst>
  <p:sldIdLst>
    <p:sldId id="268" r:id="rId10"/>
    <p:sldId id="380" r:id="rId11"/>
    <p:sldId id="444" r:id="rId12"/>
    <p:sldId id="486" r:id="rId13"/>
    <p:sldId id="390" r:id="rId14"/>
    <p:sldId id="274" r:id="rId15"/>
    <p:sldId id="333" r:id="rId16"/>
    <p:sldId id="407" r:id="rId17"/>
    <p:sldId id="435" r:id="rId18"/>
    <p:sldId id="436" r:id="rId19"/>
    <p:sldId id="487" r:id="rId20"/>
    <p:sldId id="437" r:id="rId21"/>
    <p:sldId id="438" r:id="rId22"/>
    <p:sldId id="439" r:id="rId23"/>
    <p:sldId id="440" r:id="rId24"/>
    <p:sldId id="480" r:id="rId25"/>
    <p:sldId id="341" r:id="rId26"/>
    <p:sldId id="343" r:id="rId27"/>
    <p:sldId id="279" r:id="rId28"/>
    <p:sldId id="280" r:id="rId29"/>
    <p:sldId id="344" r:id="rId30"/>
    <p:sldId id="346" r:id="rId31"/>
    <p:sldId id="347" r:id="rId32"/>
    <p:sldId id="284" r:id="rId33"/>
    <p:sldId id="285" r:id="rId34"/>
    <p:sldId id="286" r:id="rId35"/>
    <p:sldId id="367" r:id="rId36"/>
    <p:sldId id="368" r:id="rId37"/>
    <p:sldId id="369" r:id="rId38"/>
    <p:sldId id="370" r:id="rId39"/>
    <p:sldId id="371" r:id="rId40"/>
    <p:sldId id="354" r:id="rId41"/>
    <p:sldId id="355" r:id="rId42"/>
    <p:sldId id="484"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336" r:id="rId63"/>
    <p:sldId id="485" r:id="rId64"/>
    <p:sldId id="478" r:id="rId65"/>
    <p:sldId id="271" r:id="rId66"/>
    <p:sldId id="294" r:id="rId67"/>
    <p:sldId id="298" r:id="rId68"/>
    <p:sldId id="299" r:id="rId69"/>
    <p:sldId id="376" r:id="rId70"/>
    <p:sldId id="381" r:id="rId71"/>
    <p:sldId id="387" r:id="rId72"/>
    <p:sldId id="384" r:id="rId73"/>
    <p:sldId id="385" r:id="rId74"/>
    <p:sldId id="386" r:id="rId7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486"/>
            <p14:sldId id="390"/>
            <p14:sldId id="274"/>
            <p14:sldId id="333"/>
            <p14:sldId id="407"/>
            <p14:sldId id="435"/>
            <p14:sldId id="436"/>
            <p14:sldId id="487"/>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84"/>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336"/>
            <p14:sldId id="485"/>
            <p14:sldId id="478"/>
            <p14:sldId id="271"/>
            <p14:sldId id="294"/>
            <p14:sldId id="298"/>
            <p14:sldId id="299"/>
            <p14:sldId id="376"/>
            <p14:sldId id="381"/>
            <p14:sldId id="387"/>
            <p14:sldId id="384"/>
            <p14:sldId id="385"/>
            <p14:sldId id="38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57" autoAdjust="0"/>
    <p:restoredTop sz="96630" autoAdjust="0"/>
  </p:normalViewPr>
  <p:slideViewPr>
    <p:cSldViewPr snapToObjects="1">
      <p:cViewPr>
        <p:scale>
          <a:sx n="125" d="100"/>
          <a:sy n="125" d="100"/>
        </p:scale>
        <p:origin x="2362" y="67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02.07.2021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02.07.2021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missed the changes…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requirements under the icons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167859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14159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could target any of these layers of the platform. Hardware, OS or application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90914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26903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65.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png"/><Relationship Id="rId5" Type="http://schemas.microsoft.com/office/2007/relationships/hdphoto" Target="../media/hdphoto10.wdp"/><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18" Type="http://schemas.openxmlformats.org/officeDocument/2006/relationships/image" Target="../media/image101.png"/><Relationship Id="rId3" Type="http://schemas.openxmlformats.org/officeDocument/2006/relationships/image" Target="../media/image94.png"/><Relationship Id="rId7" Type="http://schemas.openxmlformats.org/officeDocument/2006/relationships/image" Target="../media/image43.png"/><Relationship Id="rId12" Type="http://schemas.openxmlformats.org/officeDocument/2006/relationships/image" Target="../media/image98.png"/><Relationship Id="rId17" Type="http://schemas.openxmlformats.org/officeDocument/2006/relationships/image" Target="../media/image100.png"/><Relationship Id="rId2" Type="http://schemas.openxmlformats.org/officeDocument/2006/relationships/notesSlide" Target="../notesSlides/notesSlide21.xml"/><Relationship Id="rId16"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7.png"/><Relationship Id="rId5" Type="http://schemas.openxmlformats.org/officeDocument/2006/relationships/image" Target="../media/image47.png"/><Relationship Id="rId15" Type="http://schemas.openxmlformats.org/officeDocument/2006/relationships/image" Target="../media/image90.png"/><Relationship Id="rId10" Type="http://schemas.openxmlformats.org/officeDocument/2006/relationships/image" Target="../media/image96.png"/><Relationship Id="rId4" Type="http://schemas.openxmlformats.org/officeDocument/2006/relationships/image" Target="../media/image45.png"/><Relationship Id="rId9" Type="http://schemas.openxmlformats.org/officeDocument/2006/relationships/image" Target="../media/image24.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2.png"/><Relationship Id="rId7"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43.png"/><Relationship Id="rId4" Type="http://schemas.openxmlformats.org/officeDocument/2006/relationships/image" Target="../media/image93.png"/><Relationship Id="rId9"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8.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45.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24.png"/><Relationship Id="rId5" Type="http://schemas.openxmlformats.org/officeDocument/2006/relationships/image" Target="../media/image92.png"/><Relationship Id="rId10" Type="http://schemas.openxmlformats.org/officeDocument/2006/relationships/image" Target="../media/image109.png"/><Relationship Id="rId4" Type="http://schemas.openxmlformats.org/officeDocument/2006/relationships/image" Target="../media/image47.png"/><Relationship Id="rId9"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14.png"/><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3.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90.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notesSlide" Target="../notesSlides/notesSlide31.xml"/><Relationship Id="rId16" Type="http://schemas.openxmlformats.org/officeDocument/2006/relationships/image" Target="../media/image124.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1.png"/><Relationship Id="rId5" Type="http://schemas.openxmlformats.org/officeDocument/2006/relationships/image" Target="../media/image115.png"/><Relationship Id="rId15" Type="http://schemas.openxmlformats.org/officeDocument/2006/relationships/image" Target="../media/image123.png"/><Relationship Id="rId10" Type="http://schemas.openxmlformats.org/officeDocument/2006/relationships/image" Target="../media/image119.png"/><Relationship Id="rId4" Type="http://schemas.openxmlformats.org/officeDocument/2006/relationships/image" Target="../media/image91.png"/><Relationship Id="rId9" Type="http://schemas.openxmlformats.org/officeDocument/2006/relationships/image" Target="../media/image118.png"/><Relationship Id="rId14" Type="http://schemas.openxmlformats.org/officeDocument/2006/relationships/image" Target="../media/image122.png"/></Relationships>
</file>

<file path=ppt/slides/_rels/slide5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33.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48.png"/></Relationships>
</file>

<file path=ppt/slides/_rels/slide6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5.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 Id="rId9" Type="http://schemas.openxmlformats.org/officeDocument/2006/relationships/image" Target="../media/image139.tmp"/></Relationships>
</file>

<file path=ppt/slides/_rels/slide6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41.jpeg"/><Relationship Id="rId5" Type="http://schemas.openxmlformats.org/officeDocument/2006/relationships/image" Target="../media/image136.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4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480.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8" name="Picture 7">
            <a:extLst>
              <a:ext uri="{FF2B5EF4-FFF2-40B4-BE49-F238E27FC236}">
                <a16:creationId xmlns:a16="http://schemas.microsoft.com/office/drawing/2014/main" id="{5D0FE6D0-0910-4247-9F89-5514C01F1FD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cxnSp>
        <p:nvCxnSpPr>
          <p:cNvPr id="61" name="Connector: Elbow 60">
            <a:extLst>
              <a:ext uri="{FF2B5EF4-FFF2-40B4-BE49-F238E27FC236}">
                <a16:creationId xmlns:a16="http://schemas.microsoft.com/office/drawing/2014/main" id="{A5C555A7-E212-4DEA-961A-B0DD47C2B3CC}"/>
              </a:ext>
            </a:extLst>
          </p:cNvPr>
          <p:cNvCxnSpPr>
            <a:cxnSpLocks/>
            <a:stCxn id="14" idx="3"/>
          </p:cNvCxnSpPr>
          <p:nvPr/>
        </p:nvCxnSpPr>
        <p:spPr>
          <a:xfrm flipV="1">
            <a:off x="7922419" y="4250365"/>
            <a:ext cx="1028940" cy="54337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23058AD1-1A01-481C-AD19-297160851503}"/>
              </a:ext>
            </a:extLst>
          </p:cNvPr>
          <p:cNvCxnSpPr>
            <a:cxnSpLocks/>
            <a:stCxn id="44" idx="0"/>
            <a:endCxn id="14" idx="1"/>
          </p:cNvCxnSpPr>
          <p:nvPr/>
        </p:nvCxnSpPr>
        <p:spPr>
          <a:xfrm rot="5400000" flipH="1" flipV="1">
            <a:off x="1313958" y="4292991"/>
            <a:ext cx="468913" cy="1470410"/>
          </a:xfrm>
          <a:prstGeom prst="bentConnector2">
            <a:avLst/>
          </a:prstGeom>
          <a:ln w="19050" cap="sq">
            <a:solidFill>
              <a:srgbClr val="FF0000"/>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261BE27-9AD3-4694-8205-42ED294AD9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par>
                                <p:cTn id="8" presetID="22" presetClass="entr" presetSubtype="2"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right)">
                                      <p:cBhvr>
                                        <p:cTn id="10" dur="500"/>
                                        <p:tgtEl>
                                          <p:spTgt spid="61"/>
                                        </p:tgtEl>
                                      </p:cBhvr>
                                    </p:animEffect>
                                  </p:childTnLst>
                                </p:cTn>
                              </p:par>
                              <p:par>
                                <p:cTn id="11" presetID="22" presetClass="entr" presetSubtype="2"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right)">
                                      <p:cBhvr>
                                        <p:cTn id="13" dur="500"/>
                                        <p:tgtEl>
                                          <p:spTgt spid="2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right)">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pic>
        <p:nvPicPr>
          <p:cNvPr id="43" name="Picture 42">
            <a:extLst>
              <a:ext uri="{FF2B5EF4-FFF2-40B4-BE49-F238E27FC236}">
                <a16:creationId xmlns:a16="http://schemas.microsoft.com/office/drawing/2014/main" id="{A279D7F8-04D0-49DA-85C5-60F111BB12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cxnSp>
        <p:nvCxnSpPr>
          <p:cNvPr id="45" name="Connector: Elbow 44">
            <a:extLst>
              <a:ext uri="{FF2B5EF4-FFF2-40B4-BE49-F238E27FC236}">
                <a16:creationId xmlns:a16="http://schemas.microsoft.com/office/drawing/2014/main" id="{E94EDBAC-7EBB-430D-880D-1F4D7E6AA834}"/>
              </a:ext>
            </a:extLst>
          </p:cNvPr>
          <p:cNvCxnSpPr>
            <a:cxnSpLocks/>
            <a:stCxn id="14" idx="3"/>
            <a:endCxn id="9" idx="1"/>
          </p:cNvCxnSpPr>
          <p:nvPr/>
        </p:nvCxnSpPr>
        <p:spPr>
          <a:xfrm flipV="1">
            <a:off x="7922419" y="4273242"/>
            <a:ext cx="1028940" cy="520497"/>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F23C7E33-58BB-4025-A35E-27E183841B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50" name="Picture 2" descr="Usb drive premium icon">
            <a:extLst>
              <a:ext uri="{FF2B5EF4-FFF2-40B4-BE49-F238E27FC236}">
                <a16:creationId xmlns:a16="http://schemas.microsoft.com/office/drawing/2014/main" id="{5495C148-8A18-40BC-82F9-E9939E5DC58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534331">
            <a:off x="8196951" y="5287135"/>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25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Dedicated Security Chips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7" name="Picture 46">
            <a:extLst>
              <a:ext uri="{FF2B5EF4-FFF2-40B4-BE49-F238E27FC236}">
                <a16:creationId xmlns:a16="http://schemas.microsoft.com/office/drawing/2014/main" id="{8C0437DA-2C4D-4F75-8597-9BE3A2A4D0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Distributed Enclaves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60" name="Picture 59">
            <a:extLst>
              <a:ext uri="{FF2B5EF4-FFF2-40B4-BE49-F238E27FC236}">
                <a16:creationId xmlns:a16="http://schemas.microsoft.com/office/drawing/2014/main" id="{95E3630C-2E4E-4C6B-881C-D1425DF51BA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Existing 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Existing 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a:extLst>
              <a:ext uri="{FF2B5EF4-FFF2-40B4-BE49-F238E27FC236}">
                <a16:creationId xmlns:a16="http://schemas.microsoft.com/office/drawing/2014/main" id="{4CD1A3BE-417D-414E-B629-63BD3A551A07}"/>
              </a:ext>
            </a:extLst>
          </p:cNvPr>
          <p:cNvGrpSpPr/>
          <p:nvPr/>
        </p:nvGrpSpPr>
        <p:grpSpPr>
          <a:xfrm>
            <a:off x="612591" y="1810708"/>
            <a:ext cx="3539206" cy="3832880"/>
            <a:chOff x="612591" y="1810708"/>
            <a:chExt cx="3539206" cy="3832880"/>
          </a:xfrm>
        </p:grpSpPr>
        <p:sp>
          <p:nvSpPr>
            <p:cNvPr id="67" name="Rounded Rectangle 66"/>
            <p:cNvSpPr/>
            <p:nvPr/>
          </p:nvSpPr>
          <p:spPr>
            <a:xfrm>
              <a:off x="612591" y="201609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01593" y="507983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37926" y="50669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07325" y="223165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78570" y="224915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07325" y="278320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78570" y="280070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693111" y="1972846"/>
              <a:ext cx="22394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93111" y="1810708"/>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76" name="TextBox 75"/>
            <p:cNvSpPr txBox="1"/>
            <p:nvPr/>
          </p:nvSpPr>
          <p:spPr>
            <a:xfrm>
              <a:off x="656458" y="390190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53735" y="445193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07325" y="331729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65317" y="333479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51060" y="222486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51060" y="277714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51060" y="331729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898253" y="214199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898253" y="493405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3988008" y="229674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44239" y="235473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30544" y="411461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46010" y="389977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30544" y="462418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46010" y="440935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63952" y="403841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58664" y="453817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51201" y="3905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11644" y="440412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90975" y="2719951"/>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00350"/>
            <a:ext cx="11537950" cy="1257300"/>
          </a:xfrm>
        </p:spPr>
        <p:txBody>
          <a:bodyPr/>
          <a:lstStyle/>
          <a:p>
            <a:pPr marL="0" indent="0" algn="ctr">
              <a:buNone/>
            </a:pPr>
            <a:r>
              <a:rPr lang="en-US" dirty="0"/>
              <a:t>The lack of </a:t>
            </a:r>
            <a:r>
              <a:rPr lang="en-US" dirty="0">
                <a:solidFill>
                  <a:srgbClr val="FF0000"/>
                </a:solidFill>
              </a:rPr>
              <a:t>output integrity</a:t>
            </a:r>
          </a:p>
          <a:p>
            <a:pPr marL="0" indent="0" algn="ctr">
              <a:buNone/>
            </a:pPr>
            <a:r>
              <a:rPr lang="en-US" dirty="0">
                <a:solidFill>
                  <a:srgbClr val="FF0000"/>
                </a:solidFill>
              </a:rPr>
              <a:t> </a:t>
            </a:r>
          </a:p>
          <a:p>
            <a:pPr marL="0" indent="0" algn="ctr">
              <a:buNone/>
            </a:pPr>
            <a:r>
              <a:rPr lang="en-US" dirty="0"/>
              <a:t>compromises </a:t>
            </a:r>
            <a:r>
              <a:rPr lang="en-US" dirty="0">
                <a:solidFill>
                  <a:srgbClr val="FF0000"/>
                </a:solidFill>
              </a:rPr>
              <a:t>input integrity</a:t>
            </a:r>
          </a:p>
        </p:txBody>
      </p:sp>
      <p:sp>
        <p:nvSpPr>
          <p:cNvPr id="3" name="Date Placeholder 2"/>
          <p:cNvSpPr>
            <a:spLocks noGrp="1"/>
          </p:cNvSpPr>
          <p:nvPr>
            <p:ph type="dt" sz="half" idx="10"/>
          </p:nvPr>
        </p:nvSpPr>
        <p:spPr/>
        <p:txBody>
          <a:bodyPr/>
          <a:lstStyle/>
          <a:p>
            <a:fld id="{32CC019C-73F3-4183-8599-CF15D00C9BA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Existing Solution 3: Overlay</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55405"/>
            <a:ext cx="3539206" cy="5032467"/>
            <a:chOff x="1500695" y="1314085"/>
            <a:chExt cx="3539206" cy="5032467"/>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2057949"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78819" y="131408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53419"/>
            <a:ext cx="3539206" cy="3820700"/>
            <a:chOff x="1259013" y="1975478"/>
            <a:chExt cx="3539206" cy="3820700"/>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2" y="2125436"/>
              <a:ext cx="2029723"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71635" y="1975478"/>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2015182"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24992"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98485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a:xfrm>
            <a:off x="323850" y="620714"/>
            <a:ext cx="11537950" cy="972000"/>
          </a:xfrm>
        </p:spPr>
        <p:txBody>
          <a:bodyPr/>
          <a:lstStyle/>
          <a:p>
            <a:r>
              <a:rPr lang="en-US" dirty="0"/>
              <a:t>Attack on Overlay: Output Manipulation</a:t>
            </a:r>
          </a:p>
        </p:txBody>
      </p:sp>
      <p:grpSp>
        <p:nvGrpSpPr>
          <p:cNvPr id="25" name="Group 24"/>
          <p:cNvGrpSpPr/>
          <p:nvPr/>
        </p:nvGrpSpPr>
        <p:grpSpPr>
          <a:xfrm>
            <a:off x="7377305" y="1378253"/>
            <a:ext cx="3539206" cy="3817864"/>
            <a:chOff x="1259013" y="1978314"/>
            <a:chExt cx="3539206" cy="3817864"/>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277498" y="1978314"/>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50800"/>
            <a:ext cx="3539206" cy="3845317"/>
            <a:chOff x="1259013" y="1950861"/>
            <a:chExt cx="3539206" cy="38453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508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685" y="2800350"/>
            <a:ext cx="11537950" cy="1257300"/>
          </a:xfrm>
        </p:spPr>
        <p:txBody>
          <a:bodyPr/>
          <a:lstStyle/>
          <a:p>
            <a:pPr marL="0" indent="0" algn="ctr">
              <a:buNone/>
            </a:pPr>
            <a:r>
              <a:rPr lang="en-US" dirty="0"/>
              <a:t>Lack of </a:t>
            </a:r>
            <a:r>
              <a:rPr lang="en-US" i="1" dirty="0">
                <a:solidFill>
                  <a:srgbClr val="FF0000"/>
                </a:solidFill>
              </a:rPr>
              <a:t>context</a:t>
            </a:r>
            <a:r>
              <a:rPr lang="en-US" dirty="0"/>
              <a:t> in the </a:t>
            </a:r>
            <a:r>
              <a:rPr lang="en-US" i="1" dirty="0">
                <a:solidFill>
                  <a:srgbClr val="FF0000"/>
                </a:solidFill>
              </a:rPr>
              <a:t>protected output</a:t>
            </a:r>
          </a:p>
          <a:p>
            <a:pPr marL="0" indent="0" algn="ctr">
              <a:buNone/>
            </a:pPr>
            <a:endParaRPr lang="en-US" dirty="0"/>
          </a:p>
          <a:p>
            <a:pPr marL="0" indent="0" algn="ctr">
              <a:buNone/>
            </a:pPr>
            <a:r>
              <a:rPr lang="en-US" dirty="0"/>
              <a:t>compromises input integrity.</a:t>
            </a:r>
          </a:p>
        </p:txBody>
      </p:sp>
      <p:sp>
        <p:nvSpPr>
          <p:cNvPr id="3" name="Date Placeholder 2"/>
          <p:cNvSpPr>
            <a:spLocks noGrp="1"/>
          </p:cNvSpPr>
          <p:nvPr>
            <p:ph type="dt" sz="half" idx="10"/>
          </p:nvPr>
        </p:nvSpPr>
        <p:spPr/>
        <p:txBody>
          <a:bodyPr/>
          <a:lstStyle/>
          <a:p>
            <a:fld id="{11184890-F410-4BF8-B382-3C81288E4DA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5108"/>
            <a:ext cx="3539206" cy="3828703"/>
            <a:chOff x="1259013" y="1967475"/>
            <a:chExt cx="3539206" cy="3828703"/>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95837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67475"/>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ProtectIOn</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a:solidFill>
                    <a:prstClr val="black"/>
                  </a:solidFill>
                  <a:latin typeface="Calibri" panose="020F0502020204030204"/>
                </a:rPr>
                <a:t>ProtectIOn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824804" y="3497487"/>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itle 5"/>
              <p:cNvSpPr>
                <a:spLocks noGrp="1"/>
              </p:cNvSpPr>
              <p:nvPr>
                <p:ph type="title"/>
              </p:nvPr>
            </p:nvSpPr>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791942" y="3151456"/>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010" y="2738184"/>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720959" y="2176718"/>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3209961" y="524046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646294" y="52275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515693" y="239227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786938" y="2409778"/>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515693" y="294383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786938" y="2961335"/>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801479" y="2133472"/>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764826" y="1979697"/>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764826" y="4062530"/>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762103" y="4612556"/>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515693" y="347791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773685" y="349542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6006621" y="230262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6006621" y="509467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6096376" y="245737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6052607" y="251536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538912" y="427523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454378" y="406040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538912" y="478481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454378" y="4569981"/>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672320" y="419903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967032" y="469880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BC0C9209-BBCC-4DBF-9D44-A899FD5689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5702" y="1274592"/>
            <a:ext cx="675367" cy="675367"/>
          </a:xfrm>
          <a:prstGeom prst="rect">
            <a:avLst/>
          </a:prstGeom>
        </p:spPr>
      </p:pic>
      <p:pic>
        <p:nvPicPr>
          <p:cNvPr id="39" name="Picture 38">
            <a:extLst>
              <a:ext uri="{FF2B5EF4-FFF2-40B4-BE49-F238E27FC236}">
                <a16:creationId xmlns:a16="http://schemas.microsoft.com/office/drawing/2014/main" id="{6583CB82-0982-4B16-AC4D-1B08B50D9A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8108" y="1572394"/>
            <a:ext cx="649479" cy="649479"/>
          </a:xfrm>
          <a:prstGeom prst="rect">
            <a:avLst/>
          </a:prstGeom>
        </p:spPr>
      </p:pic>
    </p:spTree>
    <p:extLst>
      <p:ext uri="{BB962C8B-B14F-4D97-AF65-F5344CB8AC3E}">
        <p14:creationId xmlns:p14="http://schemas.microsoft.com/office/powerpoint/2010/main" val="32934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20" grpId="0" animBg="1"/>
      <p:bldP spid="21" grpId="0" animBg="1"/>
      <p:bldP spid="23" grpId="0" animBg="1"/>
      <p:bldP spid="28" grpId="0" animBg="1"/>
      <p:bldP spid="29" grpId="0" animBg="1"/>
      <p:bldP spid="30" grpId="0" animBg="1"/>
      <p:bldP spid="31" grpId="0" animBg="1"/>
      <p:bldP spid="33" grpId="0"/>
      <p:bldP spid="34" grpId="0" animBg="1"/>
      <p:bldP spid="35" grpId="0" animBg="1"/>
      <p:bldP spid="36" grpId="0" animBg="1"/>
      <p:bldP spid="37" grpId="0"/>
      <p:bldP spid="41" grpId="0" animBg="1"/>
      <p:bldP spid="42" grpId="0" animBg="1"/>
      <p:bldP spid="44" grpId="0" animBg="1"/>
      <p:bldP spid="46" grpId="0" animBg="1"/>
      <p:bldP spid="49" grpId="0" animBg="1"/>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mc:Choice xmlns:a14="http://schemas.microsoft.com/office/drawing/2010/main" Requires="a14">
          <p:sp>
            <p:nvSpPr>
              <p:cNvPr id="6" name="Title 5"/>
              <p:cNvSpPr>
                <a:spLocks noGrp="1"/>
              </p:cNvSpPr>
              <p:nvPr>
                <p:ph type="title"/>
              </p:nvPr>
            </p:nvSpPr>
            <p:spPr>
              <a:xfrm>
                <a:off x="323850" y="620714"/>
                <a:ext cx="11537950" cy="972000"/>
              </a:xfrm>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2396876"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2477396"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6370"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9192"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9779"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C476C57-52A3-4F2D-ADF7-589868475E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3577620">
            <a:off x="5929617" y="3077687"/>
            <a:ext cx="533701" cy="533701"/>
          </a:xfrm>
          <a:prstGeom prst="rect">
            <a:avLst/>
          </a:prstGeom>
        </p:spPr>
      </p:pic>
      <p:pic>
        <p:nvPicPr>
          <p:cNvPr id="22" name="Picture 21">
            <a:extLst>
              <a:ext uri="{FF2B5EF4-FFF2-40B4-BE49-F238E27FC236}">
                <a16:creationId xmlns:a16="http://schemas.microsoft.com/office/drawing/2014/main" id="{D0A126C8-AC58-463C-BA8F-9866E96DED0F}"/>
              </a:ext>
            </a:extLst>
          </p:cNvPr>
          <p:cNvPicPr>
            <a:picLocks noChangeAspect="1"/>
          </p:cNvPicPr>
          <p:nvPr/>
        </p:nvPicPr>
        <p:blipFill rotWithShape="1">
          <a:blip r:embed="rId9"/>
          <a:srcRect l="35542" t="19680" r="35441" b="39379"/>
          <a:stretch/>
        </p:blipFill>
        <p:spPr>
          <a:xfrm>
            <a:off x="6518287" y="2983305"/>
            <a:ext cx="1018563" cy="738520"/>
          </a:xfrm>
          <a:prstGeom prst="rect">
            <a:avLst/>
          </a:prstGeom>
        </p:spPr>
      </p:pic>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IOHub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2" name="Rectangle 1">
            <a:extLst>
              <a:ext uri="{FF2B5EF4-FFF2-40B4-BE49-F238E27FC236}">
                <a16:creationId xmlns:a16="http://schemas.microsoft.com/office/drawing/2014/main" id="{B17748DC-7AAA-455D-BD58-80321CFA04EC}"/>
              </a:ext>
            </a:extLst>
          </p:cNvPr>
          <p:cNvSpPr/>
          <p:nvPr/>
        </p:nvSpPr>
        <p:spPr>
          <a:xfrm>
            <a:off x="1080822" y="5939394"/>
            <a:ext cx="4647491" cy="369332"/>
          </a:xfrm>
          <a:prstGeom prst="rect">
            <a:avLst/>
          </a:prstGeom>
        </p:spPr>
        <p:txBody>
          <a:bodyPr wrap="none">
            <a:spAutoFit/>
          </a:bodyPr>
          <a:lstStyle/>
          <a:p>
            <a:r>
              <a:rPr lang="en-US" dirty="0"/>
              <a:t>Typical solution: External security indicators</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a:xfrm>
            <a:off x="6092825" y="6308726"/>
            <a:ext cx="4631883" cy="459776"/>
          </a:xfrm>
        </p:spPr>
        <p:txBody>
          <a:bodyPr/>
          <a:lstStyle/>
          <a:p>
            <a:r>
              <a:rPr lang="en-GB" dirty="0"/>
              <a:t>Aritra Dhar</a:t>
            </a:r>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243" y="5768064"/>
            <a:ext cx="966910" cy="966910"/>
          </a:xfrm>
          <a:prstGeom prst="rect">
            <a:avLst/>
          </a:prstGeom>
        </p:spPr>
      </p:pic>
      <p:sp>
        <p:nvSpPr>
          <p:cNvPr id="26" name="Rectangle 25">
            <a:extLst>
              <a:ext uri="{FF2B5EF4-FFF2-40B4-BE49-F238E27FC236}">
                <a16:creationId xmlns:a16="http://schemas.microsoft.com/office/drawing/2014/main" id="{46324FBD-BE09-4E11-9C19-1791B473DB0E}"/>
              </a:ext>
            </a:extLst>
          </p:cNvPr>
          <p:cNvSpPr/>
          <p:nvPr/>
        </p:nvSpPr>
        <p:spPr>
          <a:xfrm>
            <a:off x="4862687" y="2256377"/>
            <a:ext cx="954107" cy="369332"/>
          </a:xfrm>
          <a:prstGeom prst="rect">
            <a:avLst/>
          </a:prstGeom>
        </p:spPr>
        <p:txBody>
          <a:bodyPr wrap="none">
            <a:spAutoFit/>
          </a:bodyPr>
          <a:lstStyle/>
          <a:p>
            <a:r>
              <a:rPr lang="en-US" b="1" dirty="0">
                <a:solidFill>
                  <a:srgbClr val="FF0000"/>
                </a:solidFill>
              </a:rPr>
              <a:t>25.16M</a:t>
            </a:r>
          </a:p>
        </p:txBody>
      </p:sp>
      <p:pic>
        <p:nvPicPr>
          <p:cNvPr id="28" name="Picture 27">
            <a:extLst>
              <a:ext uri="{FF2B5EF4-FFF2-40B4-BE49-F238E27FC236}">
                <a16:creationId xmlns:a16="http://schemas.microsoft.com/office/drawing/2014/main" id="{AF044709-3D02-42D0-A5FE-10A1DF0D0B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3267" y="1366249"/>
            <a:ext cx="898865" cy="898865"/>
          </a:xfrm>
          <a:prstGeom prst="rect">
            <a:avLst/>
          </a:prstGeom>
        </p:spPr>
      </p:pic>
      <p:grpSp>
        <p:nvGrpSpPr>
          <p:cNvPr id="29" name="Group 28">
            <a:extLst>
              <a:ext uri="{FF2B5EF4-FFF2-40B4-BE49-F238E27FC236}">
                <a16:creationId xmlns:a16="http://schemas.microsoft.com/office/drawing/2014/main" id="{9E1CEA7C-D05F-471E-BAE7-AD7DDB66F98C}"/>
              </a:ext>
            </a:extLst>
          </p:cNvPr>
          <p:cNvGrpSpPr/>
          <p:nvPr/>
        </p:nvGrpSpPr>
        <p:grpSpPr>
          <a:xfrm>
            <a:off x="7413450" y="1319734"/>
            <a:ext cx="1008413" cy="1314712"/>
            <a:chOff x="1941407" y="2452043"/>
            <a:chExt cx="1008413" cy="1314712"/>
          </a:xfrm>
        </p:grpSpPr>
        <p:sp>
          <p:nvSpPr>
            <p:cNvPr id="30" name="Rectangle 29">
              <a:extLst>
                <a:ext uri="{FF2B5EF4-FFF2-40B4-BE49-F238E27FC236}">
                  <a16:creationId xmlns:a16="http://schemas.microsoft.com/office/drawing/2014/main" id="{8B0095AB-DFBD-422C-8912-D1E7385BB34F}"/>
                </a:ext>
              </a:extLst>
            </p:cNvPr>
            <p:cNvSpPr/>
            <p:nvPr/>
          </p:nvSpPr>
          <p:spPr>
            <a:xfrm>
              <a:off x="1991742" y="3397423"/>
              <a:ext cx="954107" cy="369332"/>
            </a:xfrm>
            <a:prstGeom prst="rect">
              <a:avLst/>
            </a:prstGeom>
          </p:spPr>
          <p:txBody>
            <a:bodyPr wrap="none">
              <a:spAutoFit/>
            </a:bodyPr>
            <a:lstStyle/>
            <a:p>
              <a:r>
                <a:rPr lang="en-US" b="1" dirty="0">
                  <a:solidFill>
                    <a:srgbClr val="FF0000"/>
                  </a:solidFill>
                </a:rPr>
                <a:t>20.92M</a:t>
              </a:r>
            </a:p>
          </p:txBody>
        </p:sp>
        <p:pic>
          <p:nvPicPr>
            <p:cNvPr id="31" name="Picture 2" descr="File:Firefox logo, 2019.svg - Wikimedia Commons">
              <a:extLst>
                <a:ext uri="{FF2B5EF4-FFF2-40B4-BE49-F238E27FC236}">
                  <a16:creationId xmlns:a16="http://schemas.microsoft.com/office/drawing/2014/main" id="{CB956E3A-5937-4EB4-9532-0E94DED224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1407" y="2452043"/>
              <a:ext cx="1008413" cy="95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58DF65A-A6F6-45DF-A610-B0D3661B6D49}"/>
              </a:ext>
            </a:extLst>
          </p:cNvPr>
          <p:cNvGrpSpPr/>
          <p:nvPr/>
        </p:nvGrpSpPr>
        <p:grpSpPr>
          <a:xfrm>
            <a:off x="9465966" y="1311107"/>
            <a:ext cx="1099570" cy="1314213"/>
            <a:chOff x="4019299" y="2393081"/>
            <a:chExt cx="1099570" cy="1314213"/>
          </a:xfrm>
        </p:grpSpPr>
        <p:sp>
          <p:nvSpPr>
            <p:cNvPr id="33" name="Rectangle 32">
              <a:extLst>
                <a:ext uri="{FF2B5EF4-FFF2-40B4-BE49-F238E27FC236}">
                  <a16:creationId xmlns:a16="http://schemas.microsoft.com/office/drawing/2014/main" id="{164526BF-A421-47C7-8F7A-A376D747BF44}"/>
                </a:ext>
              </a:extLst>
            </p:cNvPr>
            <p:cNvSpPr/>
            <p:nvPr/>
          </p:nvSpPr>
          <p:spPr>
            <a:xfrm>
              <a:off x="4360870" y="3337962"/>
              <a:ext cx="505267" cy="369332"/>
            </a:xfrm>
            <a:prstGeom prst="rect">
              <a:avLst/>
            </a:prstGeom>
          </p:spPr>
          <p:txBody>
            <a:bodyPr wrap="none">
              <a:spAutoFit/>
            </a:bodyPr>
            <a:lstStyle/>
            <a:p>
              <a:r>
                <a:rPr lang="en-US" b="1" dirty="0">
                  <a:solidFill>
                    <a:srgbClr val="FF0000"/>
                  </a:solidFill>
                </a:rPr>
                <a:t>2M</a:t>
              </a:r>
            </a:p>
          </p:txBody>
        </p:sp>
        <p:pic>
          <p:nvPicPr>
            <p:cNvPr id="34" name="Picture 4" descr="V8 (JavaScript engine) - Wikipedia">
              <a:extLst>
                <a:ext uri="{FF2B5EF4-FFF2-40B4-BE49-F238E27FC236}">
                  <a16:creationId xmlns:a16="http://schemas.microsoft.com/office/drawing/2014/main" id="{316328ED-A957-4EB2-B8D7-8700583A15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488" b="7545"/>
            <a:stretch/>
          </p:blipFill>
          <p:spPr bwMode="auto">
            <a:xfrm>
              <a:off x="4019299" y="2393081"/>
              <a:ext cx="1099570" cy="945270"/>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4">
            <a:extLst>
              <a:ext uri="{FF2B5EF4-FFF2-40B4-BE49-F238E27FC236}">
                <a16:creationId xmlns:a16="http://schemas.microsoft.com/office/drawing/2014/main" id="{24E84583-D5B7-4E1F-93EE-341B8785C1B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301" t="12097" r="29166" b="14509"/>
          <a:stretch/>
        </p:blipFill>
        <p:spPr>
          <a:xfrm>
            <a:off x="5470481" y="1340313"/>
            <a:ext cx="898866" cy="898866"/>
          </a:xfrm>
          <a:prstGeom prst="rect">
            <a:avLst/>
          </a:prstGeom>
        </p:spPr>
      </p:pic>
      <p:sp>
        <p:nvSpPr>
          <p:cNvPr id="15" name="Rectangle 14">
            <a:extLst>
              <a:ext uri="{FF2B5EF4-FFF2-40B4-BE49-F238E27FC236}">
                <a16:creationId xmlns:a16="http://schemas.microsoft.com/office/drawing/2014/main" id="{0E64E5E6-25F7-4F70-8FF0-4627947D3BF9}"/>
              </a:ext>
            </a:extLst>
          </p:cNvPr>
          <p:cNvSpPr/>
          <p:nvPr/>
        </p:nvSpPr>
        <p:spPr>
          <a:xfrm>
            <a:off x="3579019" y="1301199"/>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3A6CB76-A1E6-4CC8-8469-949EBE5C5618}"/>
              </a:ext>
            </a:extLst>
          </p:cNvPr>
          <p:cNvSpPr/>
          <p:nvPr/>
        </p:nvSpPr>
        <p:spPr>
          <a:xfrm>
            <a:off x="3579019" y="4411090"/>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4ABD612-7270-4C6B-A5AE-334F37867C23}"/>
              </a:ext>
            </a:extLst>
          </p:cNvPr>
          <p:cNvGrpSpPr/>
          <p:nvPr/>
        </p:nvGrpSpPr>
        <p:grpSpPr>
          <a:xfrm>
            <a:off x="4428223" y="2954582"/>
            <a:ext cx="954107" cy="1309146"/>
            <a:chOff x="6145677" y="2395166"/>
            <a:chExt cx="954107" cy="1309146"/>
          </a:xfrm>
        </p:grpSpPr>
        <p:sp>
          <p:nvSpPr>
            <p:cNvPr id="39" name="Rectangle 38">
              <a:extLst>
                <a:ext uri="{FF2B5EF4-FFF2-40B4-BE49-F238E27FC236}">
                  <a16:creationId xmlns:a16="http://schemas.microsoft.com/office/drawing/2014/main" id="{B549DB14-BE95-428E-BF82-F1D382A278E5}"/>
                </a:ext>
              </a:extLst>
            </p:cNvPr>
            <p:cNvSpPr/>
            <p:nvPr/>
          </p:nvSpPr>
          <p:spPr>
            <a:xfrm>
              <a:off x="6145677" y="3334980"/>
              <a:ext cx="954107" cy="369332"/>
            </a:xfrm>
            <a:prstGeom prst="rect">
              <a:avLst/>
            </a:prstGeom>
          </p:spPr>
          <p:txBody>
            <a:bodyPr wrap="none">
              <a:spAutoFit/>
            </a:bodyPr>
            <a:lstStyle/>
            <a:p>
              <a:r>
                <a:rPr lang="en-US" b="1" dirty="0">
                  <a:solidFill>
                    <a:srgbClr val="FF0000"/>
                  </a:solidFill>
                </a:rPr>
                <a:t>36.68M</a:t>
              </a:r>
            </a:p>
          </p:txBody>
        </p:sp>
        <p:pic>
          <p:nvPicPr>
            <p:cNvPr id="40" name="Picture 6" descr="AMD, Nvidia ramp up Linux driver support after Valve's ...">
              <a:extLst>
                <a:ext uri="{FF2B5EF4-FFF2-40B4-BE49-F238E27FC236}">
                  <a16:creationId xmlns:a16="http://schemas.microsoft.com/office/drawing/2014/main" id="{59283C2B-5809-4DD0-8E84-E551598CA44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869" r="22475"/>
            <a:stretch/>
          </p:blipFill>
          <p:spPr bwMode="auto">
            <a:xfrm>
              <a:off x="6201723" y="2395166"/>
              <a:ext cx="764914" cy="9031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2883A47-5322-426C-A612-0D8342B61096}"/>
              </a:ext>
            </a:extLst>
          </p:cNvPr>
          <p:cNvGrpSpPr/>
          <p:nvPr/>
        </p:nvGrpSpPr>
        <p:grpSpPr>
          <a:xfrm>
            <a:off x="6655675" y="2832143"/>
            <a:ext cx="1045125" cy="1393989"/>
            <a:chOff x="8063080" y="2282945"/>
            <a:chExt cx="1045125" cy="1393989"/>
          </a:xfrm>
        </p:grpSpPr>
        <p:sp>
          <p:nvSpPr>
            <p:cNvPr id="42" name="Rectangle 41">
              <a:extLst>
                <a:ext uri="{FF2B5EF4-FFF2-40B4-BE49-F238E27FC236}">
                  <a16:creationId xmlns:a16="http://schemas.microsoft.com/office/drawing/2014/main" id="{3EB18614-5BFE-47B6-9831-35DFD9B1CC44}"/>
                </a:ext>
              </a:extLst>
            </p:cNvPr>
            <p:cNvSpPr/>
            <p:nvPr/>
          </p:nvSpPr>
          <p:spPr>
            <a:xfrm>
              <a:off x="8224004" y="3307602"/>
              <a:ext cx="736099" cy="369332"/>
            </a:xfrm>
            <a:prstGeom prst="rect">
              <a:avLst/>
            </a:prstGeom>
          </p:spPr>
          <p:txBody>
            <a:bodyPr wrap="none">
              <a:spAutoFit/>
            </a:bodyPr>
            <a:lstStyle/>
            <a:p>
              <a:r>
                <a:rPr lang="en-US" b="1" dirty="0">
                  <a:solidFill>
                    <a:srgbClr val="FF0000"/>
                  </a:solidFill>
                </a:rPr>
                <a:t>600K</a:t>
              </a:r>
            </a:p>
          </p:txBody>
        </p:sp>
        <p:pic>
          <p:nvPicPr>
            <p:cNvPr id="43" name="Picture 8" descr="Ubuntu Font and Ubuntu Font Generator">
              <a:extLst>
                <a:ext uri="{FF2B5EF4-FFF2-40B4-BE49-F238E27FC236}">
                  <a16:creationId xmlns:a16="http://schemas.microsoft.com/office/drawing/2014/main" id="{A2EEDBB0-E32B-4F88-8546-F0B8C5A5E62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a:extLst>
              <a:ext uri="{FF2B5EF4-FFF2-40B4-BE49-F238E27FC236}">
                <a16:creationId xmlns:a16="http://schemas.microsoft.com/office/drawing/2014/main" id="{1F7906B7-2963-4549-B480-2C5278A10A06}"/>
              </a:ext>
            </a:extLst>
          </p:cNvPr>
          <p:cNvSpPr/>
          <p:nvPr/>
        </p:nvSpPr>
        <p:spPr>
          <a:xfrm>
            <a:off x="3579019" y="2880146"/>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le:Arm logo blue RGB.svg - Wikipedia">
            <a:extLst>
              <a:ext uri="{FF2B5EF4-FFF2-40B4-BE49-F238E27FC236}">
                <a16:creationId xmlns:a16="http://schemas.microsoft.com/office/drawing/2014/main" id="{3CB7CFC7-AB29-4680-9925-2FA2DF4A3D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441" t="43130" r="33027" b="42952"/>
          <a:stretch/>
        </p:blipFill>
        <p:spPr bwMode="auto">
          <a:xfrm>
            <a:off x="4753979" y="4501599"/>
            <a:ext cx="1900881" cy="6096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C8ECAFD-343C-4553-9021-46C3AB8EE0B4}"/>
              </a:ext>
            </a:extLst>
          </p:cNvPr>
          <p:cNvSpPr/>
          <p:nvPr/>
        </p:nvSpPr>
        <p:spPr>
          <a:xfrm>
            <a:off x="4605052" y="5067080"/>
            <a:ext cx="2423484" cy="307777"/>
          </a:xfrm>
          <a:prstGeom prst="rect">
            <a:avLst/>
          </a:prstGeom>
        </p:spPr>
        <p:txBody>
          <a:bodyPr wrap="none">
            <a:spAutoFit/>
          </a:bodyPr>
          <a:lstStyle/>
          <a:p>
            <a:r>
              <a:rPr lang="en-US" sz="1400" dirty="0"/>
              <a:t>*Cortex –A Trusted firmware</a:t>
            </a:r>
          </a:p>
        </p:txBody>
      </p:sp>
      <p:sp>
        <p:nvSpPr>
          <p:cNvPr id="47" name="Rectangle 46">
            <a:extLst>
              <a:ext uri="{FF2B5EF4-FFF2-40B4-BE49-F238E27FC236}">
                <a16:creationId xmlns:a16="http://schemas.microsoft.com/office/drawing/2014/main" id="{68BC3313-67D9-46B8-8679-72B8C9ACF718}"/>
              </a:ext>
            </a:extLst>
          </p:cNvPr>
          <p:cNvSpPr/>
          <p:nvPr/>
        </p:nvSpPr>
        <p:spPr>
          <a:xfrm>
            <a:off x="5339740" y="5363256"/>
            <a:ext cx="736099" cy="369332"/>
          </a:xfrm>
          <a:prstGeom prst="rect">
            <a:avLst/>
          </a:prstGeom>
        </p:spPr>
        <p:txBody>
          <a:bodyPr wrap="none">
            <a:spAutoFit/>
          </a:bodyPr>
          <a:lstStyle/>
          <a:p>
            <a:r>
              <a:rPr lang="en-US" b="1" dirty="0">
                <a:solidFill>
                  <a:srgbClr val="FF0000"/>
                </a:solidFill>
              </a:rPr>
              <a:t>333K</a:t>
            </a:r>
          </a:p>
        </p:txBody>
      </p:sp>
      <p:sp>
        <p:nvSpPr>
          <p:cNvPr id="17" name="Rectangle 16">
            <a:extLst>
              <a:ext uri="{FF2B5EF4-FFF2-40B4-BE49-F238E27FC236}">
                <a16:creationId xmlns:a16="http://schemas.microsoft.com/office/drawing/2014/main" id="{8C7B6ACE-2B9F-48C1-BCFC-970CFE14D7A5}"/>
              </a:ext>
            </a:extLst>
          </p:cNvPr>
          <p:cNvSpPr/>
          <p:nvPr/>
        </p:nvSpPr>
        <p:spPr>
          <a:xfrm>
            <a:off x="1808363" y="1806588"/>
            <a:ext cx="1313180" cy="369332"/>
          </a:xfrm>
          <a:prstGeom prst="rect">
            <a:avLst/>
          </a:prstGeom>
        </p:spPr>
        <p:txBody>
          <a:bodyPr wrap="none">
            <a:spAutoFit/>
          </a:bodyPr>
          <a:lstStyle/>
          <a:p>
            <a:r>
              <a:rPr lang="en-US" dirty="0"/>
              <a:t>Application</a:t>
            </a:r>
          </a:p>
        </p:txBody>
      </p:sp>
      <p:sp>
        <p:nvSpPr>
          <p:cNvPr id="49" name="Rectangle 48">
            <a:extLst>
              <a:ext uri="{FF2B5EF4-FFF2-40B4-BE49-F238E27FC236}">
                <a16:creationId xmlns:a16="http://schemas.microsoft.com/office/drawing/2014/main" id="{7F311EB4-CB6A-4364-83F0-7338273BCC63}"/>
              </a:ext>
            </a:extLst>
          </p:cNvPr>
          <p:cNvSpPr/>
          <p:nvPr/>
        </p:nvSpPr>
        <p:spPr>
          <a:xfrm>
            <a:off x="1866071" y="3385535"/>
            <a:ext cx="1197764" cy="369332"/>
          </a:xfrm>
          <a:prstGeom prst="rect">
            <a:avLst/>
          </a:prstGeom>
        </p:spPr>
        <p:txBody>
          <a:bodyPr wrap="none">
            <a:spAutoFit/>
          </a:bodyPr>
          <a:lstStyle/>
          <a:p>
            <a:r>
              <a:rPr lang="en-US" dirty="0"/>
              <a:t>OS/Driver</a:t>
            </a:r>
          </a:p>
        </p:txBody>
      </p:sp>
      <p:sp>
        <p:nvSpPr>
          <p:cNvPr id="50" name="Rectangle 49">
            <a:extLst>
              <a:ext uri="{FF2B5EF4-FFF2-40B4-BE49-F238E27FC236}">
                <a16:creationId xmlns:a16="http://schemas.microsoft.com/office/drawing/2014/main" id="{A060A362-E374-4119-AB45-22499BDFA570}"/>
              </a:ext>
            </a:extLst>
          </p:cNvPr>
          <p:cNvSpPr/>
          <p:nvPr/>
        </p:nvSpPr>
        <p:spPr>
          <a:xfrm>
            <a:off x="1872483" y="4850807"/>
            <a:ext cx="1184940" cy="369332"/>
          </a:xfrm>
          <a:prstGeom prst="rect">
            <a:avLst/>
          </a:prstGeom>
        </p:spPr>
        <p:txBody>
          <a:bodyPr wrap="none">
            <a:spAutoFit/>
          </a:bodyPr>
          <a:lstStyle/>
          <a:p>
            <a:r>
              <a:rPr lang="en-US" dirty="0"/>
              <a:t>Hardware</a:t>
            </a:r>
          </a:p>
        </p:txBody>
      </p:sp>
      <p:pic>
        <p:nvPicPr>
          <p:cNvPr id="1030" name="Picture 6" descr="Nvidia Logo | Symbol, History, PNG (3840*2160)">
            <a:extLst>
              <a:ext uri="{FF2B5EF4-FFF2-40B4-BE49-F238E27FC236}">
                <a16:creationId xmlns:a16="http://schemas.microsoft.com/office/drawing/2014/main" id="{4F77EDFE-8692-4E7E-9595-E37EFF2B33F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060" r="13177"/>
          <a:stretch/>
        </p:blipFill>
        <p:spPr bwMode="auto">
          <a:xfrm>
            <a:off x="8789106" y="2988686"/>
            <a:ext cx="1018431" cy="7661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362A631-6203-48D3-8A19-DABA11DF5577}"/>
              </a:ext>
            </a:extLst>
          </p:cNvPr>
          <p:cNvSpPr/>
          <p:nvPr/>
        </p:nvSpPr>
        <p:spPr>
          <a:xfrm>
            <a:off x="9675019" y="2979339"/>
            <a:ext cx="1707519" cy="584775"/>
          </a:xfrm>
          <a:prstGeom prst="rect">
            <a:avLst/>
          </a:prstGeom>
        </p:spPr>
        <p:txBody>
          <a:bodyPr wrap="none">
            <a:spAutoFit/>
          </a:bodyPr>
          <a:lstStyle/>
          <a:p>
            <a:r>
              <a:rPr lang="en-US" sz="1600" dirty="0"/>
              <a:t>Nouveau</a:t>
            </a:r>
            <a:r>
              <a:rPr lang="en-US" dirty="0"/>
              <a:t> </a:t>
            </a:r>
          </a:p>
          <a:p>
            <a:r>
              <a:rPr lang="en-US" sz="1400" dirty="0"/>
              <a:t>*Only kernel driver </a:t>
            </a:r>
          </a:p>
        </p:txBody>
      </p:sp>
      <p:sp>
        <p:nvSpPr>
          <p:cNvPr id="53" name="Rectangle 52">
            <a:extLst>
              <a:ext uri="{FF2B5EF4-FFF2-40B4-BE49-F238E27FC236}">
                <a16:creationId xmlns:a16="http://schemas.microsoft.com/office/drawing/2014/main" id="{5105B2BB-5C91-4B97-8090-4B570EEC537B}"/>
              </a:ext>
            </a:extLst>
          </p:cNvPr>
          <p:cNvSpPr/>
          <p:nvPr/>
        </p:nvSpPr>
        <p:spPr>
          <a:xfrm>
            <a:off x="8854090" y="3865804"/>
            <a:ext cx="761747" cy="369332"/>
          </a:xfrm>
          <a:prstGeom prst="rect">
            <a:avLst/>
          </a:prstGeom>
        </p:spPr>
        <p:txBody>
          <a:bodyPr wrap="none">
            <a:spAutoFit/>
          </a:bodyPr>
          <a:lstStyle/>
          <a:p>
            <a:r>
              <a:rPr lang="en-US" b="1" dirty="0">
                <a:solidFill>
                  <a:srgbClr val="FF0000"/>
                </a:solidFill>
              </a:rPr>
              <a:t>3.6 M</a:t>
            </a:r>
          </a:p>
        </p:txBody>
      </p:sp>
      <p:sp>
        <p:nvSpPr>
          <p:cNvPr id="54" name="Rectangle 53">
            <a:extLst>
              <a:ext uri="{FF2B5EF4-FFF2-40B4-BE49-F238E27FC236}">
                <a16:creationId xmlns:a16="http://schemas.microsoft.com/office/drawing/2014/main" id="{AE150A8A-5338-4AFB-8326-01DB74A5CD79}"/>
              </a:ext>
            </a:extLst>
          </p:cNvPr>
          <p:cNvSpPr/>
          <p:nvPr/>
        </p:nvSpPr>
        <p:spPr>
          <a:xfrm>
            <a:off x="7871604" y="4856361"/>
            <a:ext cx="2877711" cy="369332"/>
          </a:xfrm>
          <a:prstGeom prst="rect">
            <a:avLst/>
          </a:prstGeom>
        </p:spPr>
        <p:txBody>
          <a:bodyPr wrap="none">
            <a:spAutoFit/>
          </a:bodyPr>
          <a:lstStyle/>
          <a:p>
            <a:r>
              <a:rPr lang="en-US" dirty="0"/>
              <a:t>Other proprietary firmware</a:t>
            </a:r>
          </a:p>
        </p:txBody>
      </p:sp>
    </p:spTree>
    <p:extLst>
      <p:ext uri="{BB962C8B-B14F-4D97-AF65-F5344CB8AC3E}">
        <p14:creationId xmlns:p14="http://schemas.microsoft.com/office/powerpoint/2010/main" val="1213451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7/2/2021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99886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par>
                                <p:cTn id="71" presetID="10"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fade">
                                      <p:cBhvr>
                                        <p:cTn id="88" dur="500"/>
                                        <p:tgtEl>
                                          <p:spTgt spid="86"/>
                                        </p:tgtEl>
                                      </p:cBhvr>
                                    </p:animEffect>
                                  </p:childTnLst>
                                </p:cTn>
                              </p:par>
                              <p:par>
                                <p:cTn id="89" presetID="10"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3074"/>
                                        </p:tgtEl>
                                        <p:attrNameLst>
                                          <p:attrName>style.visibility</p:attrName>
                                        </p:attrNameLst>
                                      </p:cBhvr>
                                      <p:to>
                                        <p:strVal val="visible"/>
                                      </p:to>
                                    </p:set>
                                    <p:animEffect transition="in" filter="fade">
                                      <p:cBhvr>
                                        <p:cTn id="100" dur="500"/>
                                        <p:tgtEl>
                                          <p:spTgt spid="3074"/>
                                        </p:tgtEl>
                                      </p:cBhvr>
                                    </p:animEffect>
                                  </p:childTnLst>
                                </p:cTn>
                              </p:par>
                              <p:par>
                                <p:cTn id="101" presetID="10" presetClass="entr" presetSubtype="0"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fade">
                                      <p:cBhvr>
                                        <p:cTn id="122" dur="500"/>
                                        <p:tgtEl>
                                          <p:spTgt spid="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73"/>
                                        </p:tgtEl>
                                      </p:cBhvr>
                                    </p:animEffect>
                                    <p:set>
                                      <p:cBhvr>
                                        <p:cTn id="127" dur="1" fill="hold">
                                          <p:stCondLst>
                                            <p:cond delay="499"/>
                                          </p:stCondLst>
                                        </p:cTn>
                                        <p:tgtEl>
                                          <p:spTgt spid="73"/>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endParaRPr lang="en-US" dirty="0"/>
          </a:p>
          <a:p>
            <a:r>
              <a:rPr lang="en-US" dirty="0"/>
              <a:t>Has to be triggered by the user</a:t>
            </a:r>
          </a:p>
          <a:p>
            <a:pPr marL="361950" lvl="1" indent="0">
              <a:buNone/>
            </a:pPr>
            <a:endParaRPr lang="en-US" dirty="0"/>
          </a:p>
          <a:p>
            <a:pPr marL="361950" lvl="1" indent="0">
              <a:buNone/>
            </a:pPr>
            <a:endParaRPr lang="en-US" dirty="0"/>
          </a:p>
          <a:p>
            <a:r>
              <a:rPr lang="en-US" dirty="0"/>
              <a:t>Secure attention sequence (SAS)</a:t>
            </a:r>
          </a:p>
          <a:p>
            <a:pPr lvl="1"/>
            <a:r>
              <a:rPr lang="en-US" dirty="0"/>
              <a:t>Ctrl + Alt + Delete</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410200"/>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How it fits with the rest of the work?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5FE433-91AC-4D9F-9F20-A4EA4E76E2AB}"/>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6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pPr lvl="1"/>
            <a:endParaRPr lang="en-US" dirty="0"/>
          </a:p>
          <a:p>
            <a:r>
              <a:rPr lang="en-US" dirty="0"/>
              <a:t>Existing trusted path solutions</a:t>
            </a:r>
          </a:p>
          <a:p>
            <a:endParaRPr lang="en-US" dirty="0"/>
          </a:p>
          <a:p>
            <a:r>
              <a:rPr lang="en-US" dirty="0"/>
              <a:t>Fundamental security properties</a:t>
            </a:r>
          </a:p>
          <a:p>
            <a:endParaRPr lang="en-US" dirty="0"/>
          </a:p>
          <a:p>
            <a:r>
              <a:rPr lang="en-US" dirty="0"/>
              <a:t>Human perception</a:t>
            </a:r>
          </a:p>
          <a:p>
            <a:pPr lvl="1"/>
            <a:r>
              <a:rPr lang="en-US" dirty="0"/>
              <a:t>Different mechanisms for Integrity, and confidentiality</a:t>
            </a:r>
          </a:p>
          <a:p>
            <a:endParaRPr lang="en-US"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Monitoring of type-state 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7/2/2021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7/2/2021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21"/>
                                        </p:tgtEl>
                                      </p:cBhvr>
                                    </p:animEffect>
                                    <p:set>
                                      <p:cBhvr>
                                        <p:cTn id="87" dur="1" fill="hold">
                                          <p:stCondLst>
                                            <p:cond delay="499"/>
                                          </p:stCondLst>
                                        </p:cTn>
                                        <p:tgtEl>
                                          <p:spTgt spid="21"/>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50"/>
                                        </p:tgtEl>
                                      </p:cBhvr>
                                    </p:animEffect>
                                    <p:set>
                                      <p:cBhvr>
                                        <p:cTn id="96" dur="1" fill="hold">
                                          <p:stCondLst>
                                            <p:cond delay="499"/>
                                          </p:stCondLst>
                                        </p:cTn>
                                        <p:tgtEl>
                                          <p:spTgt spid="50"/>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1"/>
                                        </p:tgtEl>
                                      </p:cBhvr>
                                    </p:animEffect>
                                    <p:set>
                                      <p:cBhvr>
                                        <p:cTn id="99" dur="1" fill="hold">
                                          <p:stCondLst>
                                            <p:cond delay="499"/>
                                          </p:stCondLst>
                                        </p:cTn>
                                        <p:tgtEl>
                                          <p:spTgt spid="51"/>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xEl>
                                              <p:pRg st="0" end="0"/>
                                            </p:txEl>
                                          </p:spTgt>
                                        </p:tgtEl>
                                        <p:attrNameLst>
                                          <p:attrName>style.visibility</p:attrName>
                                        </p:attrNameLst>
                                      </p:cBhvr>
                                      <p:to>
                                        <p:strVal val="visible"/>
                                      </p:to>
                                    </p:set>
                                    <p:animEffect transition="in" filter="fade">
                                      <p:cBhvr>
                                        <p:cTn id="117" dur="500"/>
                                        <p:tgtEl>
                                          <p:spTgt spid="36">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6">
                                            <p:txEl>
                                              <p:pRg st="1" end="1"/>
                                            </p:txEl>
                                          </p:spTgt>
                                        </p:tgtEl>
                                        <p:attrNameLst>
                                          <p:attrName>style.visibility</p:attrName>
                                        </p:attrNameLst>
                                      </p:cBhvr>
                                      <p:to>
                                        <p:strVal val="visible"/>
                                      </p:to>
                                    </p:set>
                                    <p:animEffect transition="in" filter="fade">
                                      <p:cBhvr>
                                        <p:cTn id="122" dur="500"/>
                                        <p:tgtEl>
                                          <p:spTgt spid="36">
                                            <p:txEl>
                                              <p:pRg st="1" end="1"/>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6">
                                            <p:txEl>
                                              <p:pRg st="2" end="2"/>
                                            </p:txEl>
                                          </p:spTgt>
                                        </p:tgtEl>
                                        <p:attrNameLst>
                                          <p:attrName>style.visibility</p:attrName>
                                        </p:attrNameLst>
                                      </p:cBhvr>
                                      <p:to>
                                        <p:strVal val="visible"/>
                                      </p:to>
                                    </p:set>
                                    <p:animEffect transition="in" filter="fade">
                                      <p:cBhvr>
                                        <p:cTn id="12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UI Security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3074" name="Picture 2" descr="Usb drive premium icon">
            <a:extLst>
              <a:ext uri="{FF2B5EF4-FFF2-40B4-BE49-F238E27FC236}">
                <a16:creationId xmlns:a16="http://schemas.microsoft.com/office/drawing/2014/main" id="{A2BC3D17-F00B-4DD8-BC9D-26028A30C14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2534331">
            <a:off x="8252198" y="3983809"/>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24392</TotalTime>
  <Words>3100</Words>
  <Application>Microsoft Office PowerPoint</Application>
  <PresentationFormat>Custom</PresentationFormat>
  <Paragraphs>831</Paragraphs>
  <Slides>66</Slides>
  <Notes>38</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66</vt:i4>
      </vt:variant>
    </vt:vector>
  </HeadingPairs>
  <TitlesOfParts>
    <vt:vector size="80"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Concrete Attack Scenario</vt:lpstr>
      <vt:lpstr>Remote Trusted path for IO</vt:lpstr>
      <vt:lpstr>Trusted Execution Environment (TEE) </vt:lpstr>
      <vt:lpstr>Disaggregated computing</vt:lpstr>
      <vt:lpstr>My Contribution: UI Security</vt:lpstr>
      <vt:lpstr>My Contribution: Relay Attacks on Remote Attestation</vt:lpstr>
      <vt:lpstr>My Contribution: Relay Attacks on Remote Attestation</vt:lpstr>
      <vt:lpstr>My Contribution: Dedicated Security Chips</vt:lpstr>
      <vt:lpstr>My Contribution: Distributed Enclaves</vt:lpstr>
      <vt:lpstr>My Contribution</vt:lpstr>
      <vt:lpstr>Today’s Talk</vt:lpstr>
      <vt:lpstr>ProtectIOn setting</vt:lpstr>
      <vt:lpstr>Existing Solution 1: Transaction Confirmation Device</vt:lpstr>
      <vt:lpstr>Existing Solution 2: Input Signing</vt:lpstr>
      <vt:lpstr>Display Manipulation Attack</vt:lpstr>
      <vt:lpstr>Observation 1</vt:lpstr>
      <vt:lpstr>Existing Solution 3: Overlay</vt:lpstr>
      <vt:lpstr>Attack on Overlay: Output Manipulation</vt:lpstr>
      <vt:lpstr>Attack on 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Server → IOHub Communication</vt:lpstr>
      <vt:lpstr>IO Integrity – Server → IOHub Communication</vt:lpstr>
      <vt:lpstr>IO Integrity – IOHub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How it fits with the rest of the work?</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Dhar  Aritra</cp:lastModifiedBy>
  <cp:revision>773</cp:revision>
  <cp:lastPrinted>2013-06-08T11:22:51Z</cp:lastPrinted>
  <dcterms:created xsi:type="dcterms:W3CDTF">2019-12-03T10:53:56Z</dcterms:created>
  <dcterms:modified xsi:type="dcterms:W3CDTF">2021-07-02T21:28:53Z</dcterms:modified>
</cp:coreProperties>
</file>